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daa9e840e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daa9e840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7e9a2689f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7e9a2689f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daa9e840e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daa9e840e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daa9e840e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daa9e840e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e6b519ed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e6b519ed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e784a4e98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e784a4e98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e784a4e98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e784a4e98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e784a4e98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e784a4e98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e784a4e98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e784a4e98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e784a4e98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e784a4e98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daa9e840e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daa9e840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e84bba00c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e84bba00c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e6b519ed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e6b519ed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e6b519ed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e6b519ed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e6b519ed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e6b519ed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e6b519ed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e6b519ed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e6b519ed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e6b519ed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e6b519ed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e6b519ed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daa9e840e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daa9e840e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e784a4e98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e784a4e98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daa9e840e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daa9e840e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daa9e840e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daa9e840e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84bba00c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84bba00c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e784a4e98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e784a4e98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e784a4e98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e784a4e98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e784a4e98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e784a4e98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e784a4e98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e784a4e98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e784a4e98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e784a4e98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e784a4e98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e784a4e98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e784a4e98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e784a4e98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daa9e840e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daa9e840e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e784a4e98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e784a4e98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e784a4e98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e784a4e98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daa9e84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daa9e84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e784a4e98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e784a4e98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e784a4e98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e784a4e98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e784a4e98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e784a4e98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e784a4e98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e784a4e98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e784a4e98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e784a4e98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e784a4e98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e784a4e98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e784a4e98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e784a4e98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e784a4e98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e784a4e98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daa9e840e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daa9e840e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daa9e840e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daa9e840e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daa9e840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daa9e840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e784a4e98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7e784a4e98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daa9e840e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daa9e840e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e784a4e98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e784a4e98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e784a4e98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e784a4e98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e784a4e98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e784a4e98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e784a4e98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e784a4e98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e784a4e98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7e784a4e98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e784a4e98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e784a4e98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7e784a4e98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7e784a4e98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e784a4e98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7e784a4e98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e784a4e98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e784a4e98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e784a4e98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e784a4e98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e784a4e98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7e784a4e98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7e784a4e98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7e784a4e98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daa9e840e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7daa9e840e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e784a4e98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e784a4e98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e784a4e98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e784a4e98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e784a4e98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e784a4e98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7e784a4e98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7e784a4e98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7e784a4e98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7e784a4e98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7e784a4e98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7e784a4e98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e784a4e98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e784a4e98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e784a4e98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e784a4e98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daa9e840e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daa9e840e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e784a4e98_0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e784a4e98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db95c12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db95c12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db95c124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7db95c124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e84bba00c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e84bba00c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e84bba00c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e84bba00c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7e84bba00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7e84bba00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e84bba00c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e84bba00c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e84bba00c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7e84bba00c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daa9e840e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daa9e840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7e84bba00c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7e84bba00c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e84bba00c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7e84bba00c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e84bba00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e84bba00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e84bba00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e84bba00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7db95c124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7db95c124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7e84bba00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7e84bba00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db95c124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7db95c124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7db95c124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7db95c124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7e84bba00c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7e84bba00c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e84bba00c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e84bba00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e6b519e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e6b519e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7e84bba00c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7e84bba00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7e84bba00c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7e84bba00c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e84bba00c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7e84bba00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e84bba00c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e84bba00c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e84bba00c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e84bba00c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e84bba00c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e84bba00c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e84bba00c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7e84bba00c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e84bba00c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e84bba00c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1745f28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1745f28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7e9a2689f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7e9a2689f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24E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" name="Google Shape;52;p13"/>
          <p:cNvCxnSpPr/>
          <p:nvPr/>
        </p:nvCxnSpPr>
        <p:spPr>
          <a:xfrm>
            <a:off x="3293700" y="1293450"/>
            <a:ext cx="2556600" cy="2556600"/>
          </a:xfrm>
          <a:prstGeom prst="straightConnector1">
            <a:avLst/>
          </a:prstGeom>
          <a:noFill/>
          <a:ln cap="flat" cmpd="sng" w="9525">
            <a:solidFill>
              <a:srgbClr val="F6F2D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13"/>
          <p:cNvSpPr/>
          <p:nvPr/>
        </p:nvSpPr>
        <p:spPr>
          <a:xfrm>
            <a:off x="311700" y="1832850"/>
            <a:ext cx="8512200" cy="1477800"/>
          </a:xfrm>
          <a:prstGeom prst="rect">
            <a:avLst/>
          </a:prstGeom>
          <a:solidFill>
            <a:srgbClr val="424E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2077250"/>
            <a:ext cx="8512200" cy="591000"/>
          </a:xfrm>
          <a:prstGeom prst="rect">
            <a:avLst/>
          </a:prstGeom>
          <a:solidFill>
            <a:srgbClr val="424E5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450700" y="2778650"/>
            <a:ext cx="4242600" cy="40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6F2D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6F2D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6F2D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6F2D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6F2D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6F2D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6F2D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6F2D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6F2D2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2145713" y="2967150"/>
            <a:ext cx="90000" cy="90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14"/>
          <p:cNvCxnSpPr>
            <a:stCxn id="59" idx="6"/>
            <a:endCxn id="61" idx="2"/>
          </p:cNvCxnSpPr>
          <p:nvPr/>
        </p:nvCxnSpPr>
        <p:spPr>
          <a:xfrm>
            <a:off x="2235713" y="3012150"/>
            <a:ext cx="4672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4"/>
          <p:cNvSpPr/>
          <p:nvPr/>
        </p:nvSpPr>
        <p:spPr>
          <a:xfrm>
            <a:off x="6908488" y="2967150"/>
            <a:ext cx="90000" cy="90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1268800" y="1629150"/>
            <a:ext cx="6606600" cy="1160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2.png"/><Relationship Id="rId4" Type="http://schemas.openxmlformats.org/officeDocument/2006/relationships/image" Target="../media/image6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s://www.youtube.com/watch?v=2pWv7GOvuf0&amp;list=PL7-jPKtc4r78-wCZcQn5IqyuWhBZ8fO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077250"/>
            <a:ext cx="8512200" cy="5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2450700" y="2778650"/>
            <a:ext cx="4242600" cy="4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Ismail Firoz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345025"/>
            <a:ext cx="85206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Policy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125" name="Google Shape;125;p24"/>
          <p:cNvSpPr txBox="1"/>
          <p:nvPr/>
        </p:nvSpPr>
        <p:spPr>
          <a:xfrm>
            <a:off x="762400" y="940200"/>
            <a:ext cx="79626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policy is a rule used by an agent to decide what actions to take. It can be deterministic, or stochastic.</a:t>
            </a:r>
            <a:endParaRPr sz="1800"/>
          </a:p>
        </p:txBody>
      </p:sp>
      <p:sp>
        <p:nvSpPr>
          <p:cNvPr id="126" name="Google Shape;126;p24"/>
          <p:cNvSpPr txBox="1"/>
          <p:nvPr/>
        </p:nvSpPr>
        <p:spPr>
          <a:xfrm>
            <a:off x="708700" y="1726763"/>
            <a:ext cx="80700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Deterministic case: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policy is a mapping from the state space to the action space, </a:t>
            </a:r>
            <a:endParaRPr sz="1800"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4800" y="2044200"/>
            <a:ext cx="1563900" cy="32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/>
        </p:nvSpPr>
        <p:spPr>
          <a:xfrm>
            <a:off x="762400" y="2607695"/>
            <a:ext cx="63987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Stochastic case:</a:t>
            </a:r>
            <a:endParaRPr b="1" sz="1800"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100" y="3042700"/>
            <a:ext cx="7962599" cy="9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4"/>
          <p:cNvSpPr txBox="1"/>
          <p:nvPr>
            <p:ph type="title"/>
          </p:nvPr>
        </p:nvSpPr>
        <p:spPr>
          <a:xfrm>
            <a:off x="315900" y="2189325"/>
            <a:ext cx="8512200" cy="5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Attention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Return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175" y="1017725"/>
            <a:ext cx="7999126" cy="33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State-value function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25" y="1017725"/>
            <a:ext cx="7984175" cy="1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/>
        </p:nvSpPr>
        <p:spPr>
          <a:xfrm>
            <a:off x="311700" y="2571750"/>
            <a:ext cx="71562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Action-value function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125" y="3208650"/>
            <a:ext cx="7984174" cy="1447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3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Bellman Expectation Equation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900" y="881300"/>
            <a:ext cx="7877701" cy="37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Bellman Expectation Equation for V_(𝜋)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400" y="1125675"/>
            <a:ext cx="5113200" cy="344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Bellman Expectation Equation for Q_(𝜋)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075" y="1070150"/>
            <a:ext cx="4937850" cy="34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Bellman Expectation Equation for V_(𝜋) (2-Step LA)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625" y="1181225"/>
            <a:ext cx="5726750" cy="35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Bellman Expectation Equation for Q_(𝜋) (2-Step LA)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825" y="1159025"/>
            <a:ext cx="6210349" cy="35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Ex: Bellman Expectation Equation in Student MDP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900" y="1147900"/>
            <a:ext cx="6509900" cy="35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Optimal Value Function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185" name="Google Shape;185;p33"/>
          <p:cNvSpPr txBox="1"/>
          <p:nvPr/>
        </p:nvSpPr>
        <p:spPr>
          <a:xfrm>
            <a:off x="633650" y="3888675"/>
            <a:ext cx="73812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 MDP is solved when we know the optimal value function.</a:t>
            </a:r>
            <a:endParaRPr sz="1800"/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975" y="1170125"/>
            <a:ext cx="7959451" cy="25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Outline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633200" y="1017725"/>
            <a:ext cx="4099200" cy="3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 sz="1800">
                <a:solidFill>
                  <a:srgbClr val="0B5394"/>
                </a:solidFill>
              </a:rPr>
              <a:t>Introduction</a:t>
            </a:r>
            <a:endParaRPr sz="1800">
              <a:solidFill>
                <a:srgbClr val="0B539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 sz="1800">
                <a:solidFill>
                  <a:srgbClr val="0B5394"/>
                </a:solidFill>
              </a:rPr>
              <a:t>Markov Decision Process (MDP)</a:t>
            </a:r>
            <a:endParaRPr sz="1800">
              <a:solidFill>
                <a:srgbClr val="0B539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 sz="1800">
                <a:solidFill>
                  <a:srgbClr val="0B5394"/>
                </a:solidFill>
              </a:rPr>
              <a:t>Dynamic Programming</a:t>
            </a:r>
            <a:endParaRPr sz="1800">
              <a:solidFill>
                <a:srgbClr val="0B539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 sz="1800">
                <a:solidFill>
                  <a:srgbClr val="0B5394"/>
                </a:solidFill>
              </a:rPr>
              <a:t>Monte-Carlo Methods</a:t>
            </a:r>
            <a:endParaRPr sz="1800">
              <a:solidFill>
                <a:srgbClr val="0B539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 sz="1800">
                <a:solidFill>
                  <a:srgbClr val="0B5394"/>
                </a:solidFill>
              </a:rPr>
              <a:t>Temporal-Difference Methods</a:t>
            </a:r>
            <a:endParaRPr sz="1800">
              <a:solidFill>
                <a:srgbClr val="0B539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 sz="1800">
                <a:solidFill>
                  <a:srgbClr val="0B5394"/>
                </a:solidFill>
              </a:rPr>
              <a:t>Value Function Approximation</a:t>
            </a:r>
            <a:endParaRPr sz="1800">
              <a:solidFill>
                <a:srgbClr val="0B539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 sz="1800">
                <a:solidFill>
                  <a:srgbClr val="0B5394"/>
                </a:solidFill>
              </a:rPr>
              <a:t>Policy Gradient</a:t>
            </a:r>
            <a:endParaRPr sz="1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11700" y="14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Optimal Policy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192" name="Google Shape;1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750" y="836850"/>
            <a:ext cx="8003474" cy="79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4"/>
          <p:cNvSpPr txBox="1"/>
          <p:nvPr/>
        </p:nvSpPr>
        <p:spPr>
          <a:xfrm>
            <a:off x="666550" y="1744125"/>
            <a:ext cx="14220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Theorem:</a:t>
            </a:r>
            <a:endParaRPr b="1" sz="1800"/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750" y="2124825"/>
            <a:ext cx="8003475" cy="256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311700" y="311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Bellman Optimality Equation for V_(*)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400" y="1036825"/>
            <a:ext cx="7303201" cy="346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Bellman Optimality Equation for Q_(*)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750" y="1017725"/>
            <a:ext cx="534936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311700" y="15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Bellman Optimality Equation for V_(*) (2-Step LA)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900" y="806100"/>
            <a:ext cx="5394775" cy="393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Bellman Optimality Equation for Q_(*) </a:t>
            </a:r>
            <a:r>
              <a:rPr lang="en" sz="2400">
                <a:solidFill>
                  <a:srgbClr val="0000FF"/>
                </a:solidFill>
              </a:rPr>
              <a:t>(2-Step LA)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575" y="1070150"/>
            <a:ext cx="5834875" cy="36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type="title"/>
          </p:nvPr>
        </p:nvSpPr>
        <p:spPr>
          <a:xfrm>
            <a:off x="311700" y="133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Ex: Bellman Optimality Equation in Student MDP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224" name="Google Shape;2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775" y="706675"/>
            <a:ext cx="6943175" cy="409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Techniques for solving MDPs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230" name="Google Shape;230;p40"/>
          <p:cNvSpPr txBox="1"/>
          <p:nvPr>
            <p:ph idx="1" type="body"/>
          </p:nvPr>
        </p:nvSpPr>
        <p:spPr>
          <a:xfrm>
            <a:off x="667850" y="1141375"/>
            <a:ext cx="8520600" cy="27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Dynamic Programming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Monte-Carlo Methods (MC)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Temporal Difference (TD) Learning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>
            <p:ph type="title"/>
          </p:nvPr>
        </p:nvSpPr>
        <p:spPr>
          <a:xfrm>
            <a:off x="2511600" y="1999050"/>
            <a:ext cx="41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Dynamic Programming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Dynamic Programming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241" name="Google Shape;2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12" y="1017725"/>
            <a:ext cx="7876274" cy="3741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Dynamic Programming Algorithms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247" name="Google Shape;2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625" y="1170125"/>
            <a:ext cx="7898548" cy="32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3514200" y="1825350"/>
            <a:ext cx="21156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FF"/>
                </a:solidFill>
              </a:rPr>
              <a:t>Introduction</a:t>
            </a:r>
            <a:endParaRPr sz="2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Iterative Policy Evaluation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253" name="Google Shape;2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725" y="1170125"/>
            <a:ext cx="7909676" cy="315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Policy Iteration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25" y="970175"/>
            <a:ext cx="7901700" cy="369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Value Iteration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200" y="1181225"/>
            <a:ext cx="7931876" cy="294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Limitations Of Dynamic Programming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271" name="Google Shape;271;p47"/>
          <p:cNvSpPr txBox="1"/>
          <p:nvPr/>
        </p:nvSpPr>
        <p:spPr>
          <a:xfrm>
            <a:off x="611700" y="572700"/>
            <a:ext cx="6375900" cy="42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DP uses full-width backups.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 each backup, every successor state and action is considered using the MDP transitions and reward function.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DP is effective for medium-sized problems (millions of states).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 large problems DP suffers Bellman’s curse of dimensionality,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Number of states n=|S| grows exponentially with number of state variables.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Even one backup can be too expensive.</a:t>
            </a:r>
            <a:endParaRPr sz="1800"/>
          </a:p>
        </p:txBody>
      </p:sp>
      <p:pic>
        <p:nvPicPr>
          <p:cNvPr id="272" name="Google Shape;2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7600" y="1277550"/>
            <a:ext cx="2156400" cy="23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Sample Backups → Model Free RL 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278" name="Google Shape;278;p48"/>
          <p:cNvSpPr txBox="1"/>
          <p:nvPr/>
        </p:nvSpPr>
        <p:spPr>
          <a:xfrm>
            <a:off x="588750" y="1017725"/>
            <a:ext cx="6187800" cy="3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Now on, we will consider sample backups using sample rewards and sample transitions &lt; S, A, R, S’ &gt;.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are not using reward function </a:t>
            </a:r>
            <a:r>
              <a:rPr b="1" lang="en" sz="1800"/>
              <a:t>R</a:t>
            </a:r>
            <a:r>
              <a:rPr lang="en" sz="1800"/>
              <a:t> and transition dynamics </a:t>
            </a:r>
            <a:r>
              <a:rPr b="1" lang="en" sz="1800"/>
              <a:t>P.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Since we are sampling the dynamics of the environment, we don’t need to know the model of the environment.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800"/>
              <a:t>This is how we convert from DP methods to model-free RL methods</a:t>
            </a:r>
            <a:r>
              <a:rPr b="1" lang="en"/>
              <a:t>.</a:t>
            </a:r>
            <a:endParaRPr b="1"/>
          </a:p>
        </p:txBody>
      </p:sp>
      <p:pic>
        <p:nvPicPr>
          <p:cNvPr id="279" name="Google Shape;2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9725" y="1056662"/>
            <a:ext cx="1996500" cy="339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9"/>
          <p:cNvSpPr txBox="1"/>
          <p:nvPr>
            <p:ph type="title"/>
          </p:nvPr>
        </p:nvSpPr>
        <p:spPr>
          <a:xfrm>
            <a:off x="2722650" y="1844775"/>
            <a:ext cx="369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Model-Free Prediction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/>
          <p:nvPr>
            <p:ph type="title"/>
          </p:nvPr>
        </p:nvSpPr>
        <p:spPr>
          <a:xfrm>
            <a:off x="3347538" y="2685600"/>
            <a:ext cx="370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Monte-Carlo Methods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290" name="Google Shape;290;p50"/>
          <p:cNvSpPr txBox="1"/>
          <p:nvPr>
            <p:ph type="title"/>
          </p:nvPr>
        </p:nvSpPr>
        <p:spPr>
          <a:xfrm>
            <a:off x="2086663" y="1885200"/>
            <a:ext cx="369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Model-Free Prediction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91" name="Google Shape;291;p50"/>
          <p:cNvSpPr/>
          <p:nvPr/>
        </p:nvSpPr>
        <p:spPr>
          <a:xfrm>
            <a:off x="2785613" y="2457900"/>
            <a:ext cx="455400" cy="5727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025" y="1125675"/>
            <a:ext cx="7620824" cy="23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1"/>
          <p:cNvSpPr txBox="1"/>
          <p:nvPr/>
        </p:nvSpPr>
        <p:spPr>
          <a:xfrm>
            <a:off x="566550" y="377700"/>
            <a:ext cx="63987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Monte-Carlo Prediction</a:t>
            </a:r>
            <a:endParaRPr sz="2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Monte-Carlo Policy Evaluation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303" name="Google Shape;30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75" y="1125675"/>
            <a:ext cx="7405150" cy="33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First-Visit Monte-Carlo Policy Evaluation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309" name="Google Shape;3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850" y="1190525"/>
            <a:ext cx="7976899" cy="26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Reinforcement Learning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744950" y="1075775"/>
            <a:ext cx="8087400" cy="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Reinforcement learning (RL) is the task of learning how agents ought to take sequences of actions in an environment in order to maximize cumulative rewards.</a:t>
            </a:r>
            <a:endParaRPr sz="1800"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2255725"/>
            <a:ext cx="6667500" cy="24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Every-Visit Monte-Carlo Policy Evaluation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50" y="1181225"/>
            <a:ext cx="7988000" cy="28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Incremental Monte-Carlo Updates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725" y="1017725"/>
            <a:ext cx="7189699" cy="36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 txBox="1"/>
          <p:nvPr>
            <p:ph type="title"/>
          </p:nvPr>
        </p:nvSpPr>
        <p:spPr>
          <a:xfrm>
            <a:off x="3036500" y="2691150"/>
            <a:ext cx="370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Temporal Difference</a:t>
            </a:r>
            <a:r>
              <a:rPr lang="en" sz="1800">
                <a:solidFill>
                  <a:srgbClr val="0000FF"/>
                </a:solidFill>
              </a:rPr>
              <a:t> Methods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327" name="Google Shape;327;p56"/>
          <p:cNvSpPr txBox="1"/>
          <p:nvPr>
            <p:ph type="title"/>
          </p:nvPr>
        </p:nvSpPr>
        <p:spPr>
          <a:xfrm>
            <a:off x="2397700" y="1879650"/>
            <a:ext cx="369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Model-Free Prediction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328" name="Google Shape;328;p56"/>
          <p:cNvSpPr/>
          <p:nvPr/>
        </p:nvSpPr>
        <p:spPr>
          <a:xfrm>
            <a:off x="2474575" y="2452350"/>
            <a:ext cx="455400" cy="5727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Temporal-Difference Learning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334" name="Google Shape;33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00" y="1244125"/>
            <a:ext cx="7876325" cy="194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MC and TD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340" name="Google Shape;3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725" y="1017725"/>
            <a:ext cx="7712824" cy="372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TD Example: Driving Home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346" name="Google Shape;34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75" y="1106600"/>
            <a:ext cx="7268474" cy="35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0"/>
          <p:cNvSpPr txBox="1"/>
          <p:nvPr>
            <p:ph type="title"/>
          </p:nvPr>
        </p:nvSpPr>
        <p:spPr>
          <a:xfrm>
            <a:off x="311700" y="289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Monte-Carlo Backup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352" name="Google Shape;35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475" y="1022025"/>
            <a:ext cx="7012951" cy="373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1"/>
          <p:cNvSpPr txBox="1"/>
          <p:nvPr>
            <p:ph type="title"/>
          </p:nvPr>
        </p:nvSpPr>
        <p:spPr>
          <a:xfrm>
            <a:off x="540300" y="256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TD(0) Backup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025" y="961625"/>
            <a:ext cx="6935201" cy="374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2"/>
          <p:cNvSpPr txBox="1"/>
          <p:nvPr/>
        </p:nvSpPr>
        <p:spPr>
          <a:xfrm>
            <a:off x="666525" y="172900"/>
            <a:ext cx="63987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TD n-Step Prediction</a:t>
            </a:r>
            <a:endParaRPr sz="2400"/>
          </a:p>
        </p:txBody>
      </p:sp>
      <p:pic>
        <p:nvPicPr>
          <p:cNvPr id="364" name="Google Shape;36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350" y="958450"/>
            <a:ext cx="6709875" cy="375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3"/>
          <p:cNvSpPr txBox="1"/>
          <p:nvPr/>
        </p:nvSpPr>
        <p:spPr>
          <a:xfrm>
            <a:off x="711000" y="250650"/>
            <a:ext cx="63987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TD n-Step Return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400" y="905975"/>
            <a:ext cx="6790774" cy="381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Formalism of RL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806400" y="1480350"/>
            <a:ext cx="6381300" cy="10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Almost all</a:t>
            </a:r>
            <a:r>
              <a:rPr lang="en">
                <a:solidFill>
                  <a:srgbClr val="000000"/>
                </a:solidFill>
              </a:rPr>
              <a:t> RL problems can be formalised as Markov decision process (MDP).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4"/>
          <p:cNvSpPr txBox="1"/>
          <p:nvPr>
            <p:ph type="title"/>
          </p:nvPr>
        </p:nvSpPr>
        <p:spPr>
          <a:xfrm>
            <a:off x="311700" y="31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Averaging n-Step Returns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376" name="Google Shape;3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75" y="884400"/>
            <a:ext cx="7584125" cy="383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5"/>
          <p:cNvSpPr txBox="1"/>
          <p:nvPr/>
        </p:nvSpPr>
        <p:spPr>
          <a:xfrm>
            <a:off x="511000" y="517175"/>
            <a:ext cx="63987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65"/>
          <p:cNvSpPr txBox="1"/>
          <p:nvPr/>
        </p:nvSpPr>
        <p:spPr>
          <a:xfrm>
            <a:off x="655425" y="295075"/>
            <a:ext cx="63987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λ-</a:t>
            </a:r>
            <a:r>
              <a:rPr lang="en" sz="2400">
                <a:solidFill>
                  <a:srgbClr val="0000FF"/>
                </a:solidFill>
              </a:rPr>
              <a:t>Return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025" y="971650"/>
            <a:ext cx="7098699" cy="357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Forward-View TD(</a:t>
            </a:r>
            <a:r>
              <a:rPr lang="en" sz="2400">
                <a:solidFill>
                  <a:srgbClr val="0000FF"/>
                </a:solidFill>
              </a:rPr>
              <a:t>λ)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389" name="Google Shape;38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25" y="1017725"/>
            <a:ext cx="7778349" cy="367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7"/>
          <p:cNvSpPr txBox="1"/>
          <p:nvPr>
            <p:ph type="title"/>
          </p:nvPr>
        </p:nvSpPr>
        <p:spPr>
          <a:xfrm>
            <a:off x="311700" y="389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Backward-View TD(λ)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75" y="1272000"/>
            <a:ext cx="7787450" cy="12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Backward-View TD(λ)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68"/>
          <p:cNvSpPr txBox="1"/>
          <p:nvPr/>
        </p:nvSpPr>
        <p:spPr>
          <a:xfrm>
            <a:off x="755400" y="1017725"/>
            <a:ext cx="63987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Backward view TD(</a:t>
            </a:r>
            <a:r>
              <a:rPr lang="en" sz="1800"/>
              <a:t>λ) uses the idea of eligibility traces.</a:t>
            </a:r>
            <a:endParaRPr sz="1800"/>
          </a:p>
        </p:txBody>
      </p:sp>
      <p:sp>
        <p:nvSpPr>
          <p:cNvPr id="402" name="Google Shape;402;p68"/>
          <p:cNvSpPr txBox="1"/>
          <p:nvPr/>
        </p:nvSpPr>
        <p:spPr>
          <a:xfrm>
            <a:off x="755400" y="1473125"/>
            <a:ext cx="63987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Eligibility Traces:</a:t>
            </a:r>
            <a:endParaRPr b="1" sz="1800"/>
          </a:p>
        </p:txBody>
      </p:sp>
      <p:pic>
        <p:nvPicPr>
          <p:cNvPr id="403" name="Google Shape;40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450" y="1939225"/>
            <a:ext cx="6965426" cy="28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Backward-View TD(λ)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750" y="1017725"/>
            <a:ext cx="7190675" cy="366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0"/>
          <p:cNvSpPr txBox="1"/>
          <p:nvPr>
            <p:ph type="title"/>
          </p:nvPr>
        </p:nvSpPr>
        <p:spPr>
          <a:xfrm>
            <a:off x="311700" y="400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" sz="2400">
                <a:solidFill>
                  <a:srgbClr val="0000FF"/>
                </a:solidFill>
              </a:rPr>
              <a:t>TD(λ), TD(0) and MC</a:t>
            </a:r>
            <a:endParaRPr/>
          </a:p>
        </p:txBody>
      </p:sp>
      <p:sp>
        <p:nvSpPr>
          <p:cNvPr id="415" name="Google Shape;415;p70"/>
          <p:cNvSpPr txBox="1"/>
          <p:nvPr/>
        </p:nvSpPr>
        <p:spPr>
          <a:xfrm>
            <a:off x="722100" y="1294900"/>
            <a:ext cx="63987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When </a:t>
            </a:r>
            <a:r>
              <a:rPr lang="en" sz="1800"/>
              <a:t>λ=0, TD(</a:t>
            </a:r>
            <a:r>
              <a:rPr lang="en" sz="1800">
                <a:solidFill>
                  <a:schemeClr val="dk1"/>
                </a:solidFill>
              </a:rPr>
              <a:t>λ) equals TD(0).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When λ=1, TD(λ) is basically Monte-Carlo.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1"/>
          <p:cNvSpPr txBox="1"/>
          <p:nvPr>
            <p:ph type="title"/>
          </p:nvPr>
        </p:nvSpPr>
        <p:spPr>
          <a:xfrm>
            <a:off x="2722650" y="1799775"/>
            <a:ext cx="369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Model-Free Control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2"/>
          <p:cNvSpPr txBox="1"/>
          <p:nvPr>
            <p:ph type="title"/>
          </p:nvPr>
        </p:nvSpPr>
        <p:spPr>
          <a:xfrm>
            <a:off x="3236450" y="2691150"/>
            <a:ext cx="370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Monte-Carlo Methods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426" name="Google Shape;426;p72"/>
          <p:cNvSpPr txBox="1"/>
          <p:nvPr>
            <p:ph type="title"/>
          </p:nvPr>
        </p:nvSpPr>
        <p:spPr>
          <a:xfrm>
            <a:off x="2597650" y="1879650"/>
            <a:ext cx="369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Model-Free Control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427" name="Google Shape;427;p72"/>
          <p:cNvSpPr/>
          <p:nvPr/>
        </p:nvSpPr>
        <p:spPr>
          <a:xfrm>
            <a:off x="2674525" y="2452350"/>
            <a:ext cx="455400" cy="5727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3"/>
          <p:cNvSpPr txBox="1"/>
          <p:nvPr>
            <p:ph type="title"/>
          </p:nvPr>
        </p:nvSpPr>
        <p:spPr>
          <a:xfrm>
            <a:off x="311700" y="445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ϵ-Greedy Exploration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433" name="Google Shape;43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975" y="1144225"/>
            <a:ext cx="7765226" cy="31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2217150" y="1999050"/>
            <a:ext cx="470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Markov Decision Process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4"/>
          <p:cNvSpPr txBox="1"/>
          <p:nvPr/>
        </p:nvSpPr>
        <p:spPr>
          <a:xfrm>
            <a:off x="666550" y="206225"/>
            <a:ext cx="63987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Monte-Carlo Policy Iteration</a:t>
            </a:r>
            <a:endParaRPr sz="2400"/>
          </a:p>
        </p:txBody>
      </p:sp>
      <p:pic>
        <p:nvPicPr>
          <p:cNvPr id="439" name="Google Shape;43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975" y="896825"/>
            <a:ext cx="6724124" cy="365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Monte-Carlo Control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825" y="1017725"/>
            <a:ext cx="6932075" cy="360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6"/>
          <p:cNvSpPr txBox="1"/>
          <p:nvPr>
            <p:ph type="title"/>
          </p:nvPr>
        </p:nvSpPr>
        <p:spPr>
          <a:xfrm>
            <a:off x="2558825" y="2411300"/>
            <a:ext cx="370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Temporal-Difference Method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451" name="Google Shape;451;p76"/>
          <p:cNvSpPr txBox="1"/>
          <p:nvPr>
            <p:ph type="title"/>
          </p:nvPr>
        </p:nvSpPr>
        <p:spPr>
          <a:xfrm>
            <a:off x="2397700" y="1610925"/>
            <a:ext cx="369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Model-Free Control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452" name="Google Shape;452;p76"/>
          <p:cNvSpPr/>
          <p:nvPr/>
        </p:nvSpPr>
        <p:spPr>
          <a:xfrm>
            <a:off x="2207950" y="2183625"/>
            <a:ext cx="455400" cy="5727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77"/>
          <p:cNvSpPr txBox="1"/>
          <p:nvPr/>
        </p:nvSpPr>
        <p:spPr>
          <a:xfrm>
            <a:off x="599875" y="377700"/>
            <a:ext cx="63987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750" y="888600"/>
            <a:ext cx="6727824" cy="36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7"/>
          <p:cNvSpPr txBox="1"/>
          <p:nvPr/>
        </p:nvSpPr>
        <p:spPr>
          <a:xfrm>
            <a:off x="707900" y="377700"/>
            <a:ext cx="6398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SARSA</a:t>
            </a:r>
            <a:endParaRPr sz="2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8"/>
          <p:cNvSpPr txBox="1"/>
          <p:nvPr>
            <p:ph type="title"/>
          </p:nvPr>
        </p:nvSpPr>
        <p:spPr>
          <a:xfrm>
            <a:off x="311700" y="497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Control with SARSA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6" name="Google Shape;46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900" y="1070150"/>
            <a:ext cx="7268424" cy="34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n-Step SARSA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472" name="Google Shape;4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275" y="1017725"/>
            <a:ext cx="7190701" cy="367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Forward View SARSA(λ)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478" name="Google Shape;47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00" y="1122025"/>
            <a:ext cx="7887423" cy="36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Backward View SARSA(λ)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25" y="1017725"/>
            <a:ext cx="7771974" cy="36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Off-Policy Learning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490" name="Google Shape;49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275" y="1017725"/>
            <a:ext cx="7723927" cy="363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Q-Learning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496" name="Google Shape;49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850" y="1192350"/>
            <a:ext cx="7798576" cy="264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Markov Property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1"/>
          <p:cNvSpPr txBox="1"/>
          <p:nvPr/>
        </p:nvSpPr>
        <p:spPr>
          <a:xfrm>
            <a:off x="679950" y="3115250"/>
            <a:ext cx="67077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That is, the future is independent of the past given the present.</a:t>
            </a:r>
            <a:endParaRPr sz="1800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25" y="1574900"/>
            <a:ext cx="7696300" cy="9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Off-Policy Control with Q-Learning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502" name="Google Shape;50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700" y="1081250"/>
            <a:ext cx="7368476" cy="36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5"/>
          <p:cNvSpPr txBox="1"/>
          <p:nvPr/>
        </p:nvSpPr>
        <p:spPr>
          <a:xfrm>
            <a:off x="666500" y="228350"/>
            <a:ext cx="63987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Q-Learning Control Algorithm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8" name="Google Shape;50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150" y="766550"/>
            <a:ext cx="5363701" cy="237732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5"/>
          <p:cNvSpPr txBox="1"/>
          <p:nvPr/>
        </p:nvSpPr>
        <p:spPr>
          <a:xfrm>
            <a:off x="1210900" y="3310500"/>
            <a:ext cx="1322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Theorem:</a:t>
            </a:r>
            <a:endParaRPr b="1" sz="1800"/>
          </a:p>
        </p:txBody>
      </p:sp>
      <p:pic>
        <p:nvPicPr>
          <p:cNvPr id="510" name="Google Shape;51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6425" y="3840600"/>
            <a:ext cx="7420873" cy="70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6"/>
          <p:cNvSpPr txBox="1"/>
          <p:nvPr>
            <p:ph type="title"/>
          </p:nvPr>
        </p:nvSpPr>
        <p:spPr>
          <a:xfrm>
            <a:off x="1761750" y="1999050"/>
            <a:ext cx="562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Value Function Approximation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Value Function Approximation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521" name="Google Shape;52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750" y="1017725"/>
            <a:ext cx="8054100" cy="111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750" y="2277325"/>
            <a:ext cx="8054101" cy="229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Function Approximator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528" name="Google Shape;528;p88"/>
          <p:cNvSpPr txBox="1"/>
          <p:nvPr/>
        </p:nvSpPr>
        <p:spPr>
          <a:xfrm>
            <a:off x="788750" y="1255325"/>
            <a:ext cx="63987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consider differentiable function approximators, e.g.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Linear combinations of features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Neural Network</a:t>
            </a:r>
            <a:endParaRPr sz="18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9"/>
          <p:cNvSpPr txBox="1"/>
          <p:nvPr>
            <p:ph type="title"/>
          </p:nvPr>
        </p:nvSpPr>
        <p:spPr>
          <a:xfrm>
            <a:off x="3569725" y="2389100"/>
            <a:ext cx="231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Incremental Methods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534" name="Google Shape;534;p89"/>
          <p:cNvSpPr txBox="1"/>
          <p:nvPr>
            <p:ph type="title"/>
          </p:nvPr>
        </p:nvSpPr>
        <p:spPr>
          <a:xfrm>
            <a:off x="2397700" y="1610925"/>
            <a:ext cx="506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Value Function Approximation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535" name="Google Shape;535;p89"/>
          <p:cNvSpPr/>
          <p:nvPr/>
        </p:nvSpPr>
        <p:spPr>
          <a:xfrm>
            <a:off x="3058800" y="2183625"/>
            <a:ext cx="455400" cy="5727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Incremental Prediction Algorithms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541" name="Google Shape;54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638" y="1017725"/>
            <a:ext cx="6990724" cy="36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Incremental Control Algorithms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750" y="1017725"/>
            <a:ext cx="691297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2"/>
          <p:cNvSpPr txBox="1"/>
          <p:nvPr>
            <p:ph type="title"/>
          </p:nvPr>
        </p:nvSpPr>
        <p:spPr>
          <a:xfrm>
            <a:off x="4080750" y="2355775"/>
            <a:ext cx="231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Batch</a:t>
            </a:r>
            <a:r>
              <a:rPr lang="en" sz="1800">
                <a:solidFill>
                  <a:srgbClr val="0000FF"/>
                </a:solidFill>
              </a:rPr>
              <a:t> Methods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553" name="Google Shape;553;p92"/>
          <p:cNvSpPr txBox="1"/>
          <p:nvPr>
            <p:ph type="title"/>
          </p:nvPr>
        </p:nvSpPr>
        <p:spPr>
          <a:xfrm>
            <a:off x="2397700" y="1610925"/>
            <a:ext cx="506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Value Function Approximation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554" name="Google Shape;554;p92"/>
          <p:cNvSpPr/>
          <p:nvPr/>
        </p:nvSpPr>
        <p:spPr>
          <a:xfrm>
            <a:off x="3569825" y="2183625"/>
            <a:ext cx="455400" cy="5727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Batch Reinforcement Learning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560" name="Google Shape;56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625" y="1425625"/>
            <a:ext cx="7743026" cy="1752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Markov Decision Process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111" name="Google Shape;111;p22"/>
          <p:cNvSpPr txBox="1"/>
          <p:nvPr/>
        </p:nvSpPr>
        <p:spPr>
          <a:xfrm>
            <a:off x="779475" y="933150"/>
            <a:ext cx="63987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It is an environment in which all states are Markov.</a:t>
            </a:r>
            <a:endParaRPr sz="1800"/>
          </a:p>
        </p:txBody>
      </p:sp>
      <p:sp>
        <p:nvSpPr>
          <p:cNvPr id="112" name="Google Shape;112;p22"/>
          <p:cNvSpPr txBox="1"/>
          <p:nvPr/>
        </p:nvSpPr>
        <p:spPr>
          <a:xfrm>
            <a:off x="723925" y="1541077"/>
            <a:ext cx="63987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Definition:</a:t>
            </a:r>
            <a:endParaRPr b="1" sz="1800"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475" y="1940975"/>
            <a:ext cx="7757251" cy="26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Least Squares Prediction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566" name="Google Shape;56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775" y="1017725"/>
            <a:ext cx="635444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SDG with Experience Replay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572" name="Google Shape;57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150" y="1017725"/>
            <a:ext cx="6010000" cy="37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Least Squares Control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578" name="Google Shape;57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600" y="1092350"/>
            <a:ext cx="7690802" cy="34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7"/>
          <p:cNvSpPr txBox="1"/>
          <p:nvPr>
            <p:ph type="title"/>
          </p:nvPr>
        </p:nvSpPr>
        <p:spPr>
          <a:xfrm>
            <a:off x="3133650" y="1999050"/>
            <a:ext cx="287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Policy Gradient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Policy-Based Reinforcement Learning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589" name="Google Shape;589;p98"/>
          <p:cNvSpPr txBox="1"/>
          <p:nvPr/>
        </p:nvSpPr>
        <p:spPr>
          <a:xfrm>
            <a:off x="788750" y="1140138"/>
            <a:ext cx="6398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this case, we directly parametrize the policy</a:t>
            </a:r>
            <a:endParaRPr sz="1800"/>
          </a:p>
        </p:txBody>
      </p:sp>
      <p:pic>
        <p:nvPicPr>
          <p:cNvPr id="590" name="Google Shape;59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475" y="1893525"/>
            <a:ext cx="4535050" cy="4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850" y="2929675"/>
            <a:ext cx="7165324" cy="7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Policy Objective Functions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597" name="Google Shape;59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150" y="1017725"/>
            <a:ext cx="6479700" cy="3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Policy Gradient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603" name="Google Shape;60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950" y="1017725"/>
            <a:ext cx="661997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Computing Policy Gradient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609" name="Google Shape;609;p101"/>
          <p:cNvSpPr txBox="1"/>
          <p:nvPr/>
        </p:nvSpPr>
        <p:spPr>
          <a:xfrm>
            <a:off x="755425" y="1144225"/>
            <a:ext cx="6576600" cy="25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There are different numerical and analytical ways to compute policy gradient, e.g.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Finite Difference Policy Gradient (Numerical approach)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Monte-Carlo Policy Gradient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Actor-Critic Policy Gradient</a:t>
            </a:r>
            <a:endParaRPr sz="18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2"/>
          <p:cNvSpPr txBox="1"/>
          <p:nvPr>
            <p:ph type="title"/>
          </p:nvPr>
        </p:nvSpPr>
        <p:spPr>
          <a:xfrm>
            <a:off x="3722850" y="2691138"/>
            <a:ext cx="218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MC Policy Gradient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615" name="Google Shape;615;p102"/>
          <p:cNvSpPr txBox="1"/>
          <p:nvPr>
            <p:ph type="title"/>
          </p:nvPr>
        </p:nvSpPr>
        <p:spPr>
          <a:xfrm>
            <a:off x="3232350" y="1879663"/>
            <a:ext cx="26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Policy Gradient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16" name="Google Shape;616;p102"/>
          <p:cNvSpPr/>
          <p:nvPr/>
        </p:nvSpPr>
        <p:spPr>
          <a:xfrm>
            <a:off x="3232350" y="2452363"/>
            <a:ext cx="455400" cy="5727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Score Function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622" name="Google Shape;62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38" y="1225700"/>
            <a:ext cx="7498624" cy="30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222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Example: Student MDP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900" y="795575"/>
            <a:ext cx="7343100" cy="390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Policy Gradient Theorem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628" name="Google Shape;628;p104"/>
          <p:cNvSpPr txBox="1"/>
          <p:nvPr/>
        </p:nvSpPr>
        <p:spPr>
          <a:xfrm>
            <a:off x="722100" y="1333075"/>
            <a:ext cx="12885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Theorem:</a:t>
            </a:r>
            <a:endParaRPr b="1" sz="1800"/>
          </a:p>
        </p:txBody>
      </p:sp>
      <p:pic>
        <p:nvPicPr>
          <p:cNvPr id="629" name="Google Shape;62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950" y="1843975"/>
            <a:ext cx="7887449" cy="166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Monte-Carlo Policy Gradient (REINFORCE)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635" name="Google Shape;63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325" y="1170125"/>
            <a:ext cx="8098526" cy="17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6"/>
          <p:cNvSpPr txBox="1"/>
          <p:nvPr>
            <p:ph type="title"/>
          </p:nvPr>
        </p:nvSpPr>
        <p:spPr>
          <a:xfrm>
            <a:off x="3098975" y="2702275"/>
            <a:ext cx="29871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Actor-Critic</a:t>
            </a:r>
            <a:r>
              <a:rPr lang="en" sz="1800">
                <a:solidFill>
                  <a:srgbClr val="0000FF"/>
                </a:solidFill>
              </a:rPr>
              <a:t> Policy Gradient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641" name="Google Shape;641;p106"/>
          <p:cNvSpPr txBox="1"/>
          <p:nvPr>
            <p:ph type="title"/>
          </p:nvPr>
        </p:nvSpPr>
        <p:spPr>
          <a:xfrm>
            <a:off x="3232350" y="1879663"/>
            <a:ext cx="26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Policy Gradient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42" name="Google Shape;642;p106"/>
          <p:cNvSpPr/>
          <p:nvPr/>
        </p:nvSpPr>
        <p:spPr>
          <a:xfrm>
            <a:off x="2643575" y="2396838"/>
            <a:ext cx="455400" cy="5727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Reducing Variance Using a Critic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648" name="Google Shape;64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350" y="1017725"/>
            <a:ext cx="6943174" cy="37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Estimating the Action-Value Function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654" name="Google Shape;65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00" y="1159000"/>
            <a:ext cx="7647976" cy="22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Action-Value Actor-Critic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660" name="Google Shape;66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875" y="1170125"/>
            <a:ext cx="7909652" cy="14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Reducing Variance Using a Baseline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666" name="Google Shape;66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250" y="1017725"/>
            <a:ext cx="7209801" cy="35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Estimating the Advantage Function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672" name="Google Shape;67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050" y="1017725"/>
            <a:ext cx="7107924" cy="364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2"/>
          <p:cNvSpPr txBox="1"/>
          <p:nvPr>
            <p:ph type="title"/>
          </p:nvPr>
        </p:nvSpPr>
        <p:spPr>
          <a:xfrm>
            <a:off x="311713" y="22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❏"/>
            </a:pPr>
            <a:r>
              <a:rPr lang="en" sz="2400">
                <a:solidFill>
                  <a:srgbClr val="0000FF"/>
                </a:solidFill>
              </a:rPr>
              <a:t>Summary of Policy Gradient Algorithms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678" name="Google Shape;67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725" y="851100"/>
            <a:ext cx="7376423" cy="39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Char char="❏"/>
            </a:pPr>
            <a:r>
              <a:rPr lang="en">
                <a:solidFill>
                  <a:srgbClr val="0000FF"/>
                </a:solidFill>
              </a:rPr>
              <a:t>Reference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84" name="Google Shape;684;p113"/>
          <p:cNvSpPr txBox="1"/>
          <p:nvPr/>
        </p:nvSpPr>
        <p:spPr>
          <a:xfrm>
            <a:off x="1372650" y="1970850"/>
            <a:ext cx="6398700" cy="16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RL Course by David Silver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https://www.youtube.com/watch?v=2pWv7GOvuf0&amp;list=PL7-jPKtc4r78-wCZcQn5IqyuWhBZ8fOxT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